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B98AD-C98C-4EED-B69E-1F4BCB406BD6}" type="datetimeFigureOut">
              <a:rPr lang="en-IN" smtClean="0"/>
              <a:t>23-04-2021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35613-CE1D-4B3F-9D93-6D89D348BC4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B98AD-C98C-4EED-B69E-1F4BCB406BD6}" type="datetimeFigureOut">
              <a:rPr lang="en-IN" smtClean="0"/>
              <a:t>23-04-2021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35613-CE1D-4B3F-9D93-6D89D348BC4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B98AD-C98C-4EED-B69E-1F4BCB406BD6}" type="datetimeFigureOut">
              <a:rPr lang="en-IN" smtClean="0"/>
              <a:t>23-04-2021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35613-CE1D-4B3F-9D93-6D89D348BC4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B98AD-C98C-4EED-B69E-1F4BCB406BD6}" type="datetimeFigureOut">
              <a:rPr lang="en-IN" smtClean="0"/>
              <a:t>23-04-2021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35613-CE1D-4B3F-9D93-6D89D348BC4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B98AD-C98C-4EED-B69E-1F4BCB406BD6}" type="datetimeFigureOut">
              <a:rPr lang="en-IN" smtClean="0"/>
              <a:t>23-04-2021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35613-CE1D-4B3F-9D93-6D89D348BC4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B98AD-C98C-4EED-B69E-1F4BCB406BD6}" type="datetimeFigureOut">
              <a:rPr lang="en-IN" smtClean="0"/>
              <a:t>23-04-2021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35613-CE1D-4B3F-9D93-6D89D348BC4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B98AD-C98C-4EED-B69E-1F4BCB406BD6}" type="datetimeFigureOut">
              <a:rPr lang="en-IN" smtClean="0"/>
              <a:t>23-04-2021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35613-CE1D-4B3F-9D93-6D89D348BC4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B98AD-C98C-4EED-B69E-1F4BCB406BD6}" type="datetimeFigureOut">
              <a:rPr lang="en-IN" smtClean="0"/>
              <a:t>23-04-2021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35613-CE1D-4B3F-9D93-6D89D348BC4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B98AD-C98C-4EED-B69E-1F4BCB406BD6}" type="datetimeFigureOut">
              <a:rPr lang="en-IN" smtClean="0"/>
              <a:t>23-04-2021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35613-CE1D-4B3F-9D93-6D89D348BC4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B98AD-C98C-4EED-B69E-1F4BCB406BD6}" type="datetimeFigureOut">
              <a:rPr lang="en-IN" smtClean="0"/>
              <a:t>23-04-2021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35613-CE1D-4B3F-9D93-6D89D348BC40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5B98AD-C98C-4EED-B69E-1F4BCB406BD6}" type="datetimeFigureOut">
              <a:rPr lang="en-IN" smtClean="0"/>
              <a:t>23-04-2021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435613-CE1D-4B3F-9D93-6D89D348BC40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85B98AD-C98C-4EED-B69E-1F4BCB406BD6}" type="datetimeFigureOut">
              <a:rPr lang="en-IN" smtClean="0"/>
              <a:t>23-04-2021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D435613-CE1D-4B3F-9D93-6D89D348BC40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TOPIC: REALISM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PRESENTED FOR BNGH-5</a:t>
            </a:r>
            <a:r>
              <a:rPr lang="en-US" baseline="30000" dirty="0" smtClean="0">
                <a:solidFill>
                  <a:srgbClr val="00B0F0"/>
                </a:solidFill>
              </a:rPr>
              <a:t>TH</a:t>
            </a:r>
            <a:r>
              <a:rPr lang="en-US" dirty="0" smtClean="0">
                <a:solidFill>
                  <a:srgbClr val="00B0F0"/>
                </a:solidFill>
              </a:rPr>
              <a:t> SEM  BY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DR. BISWAJIT PODDER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B0F0"/>
                </a:solidFill>
              </a:rPr>
              <a:t>ASSISTANT PROFESSOR IN BENGALI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ASANNAGAR MMT COLLEGE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3440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67486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7885504" cy="9658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>
              <a:solidFill>
                <a:srgbClr val="00B0F0"/>
              </a:solidFill>
            </a:endParaRPr>
          </a:p>
          <a:p>
            <a:r>
              <a:rPr lang="en-GB" dirty="0" smtClean="0">
                <a:solidFill>
                  <a:srgbClr val="00B0F0"/>
                </a:solidFill>
              </a:rPr>
              <a:t>Topic</a:t>
            </a:r>
            <a:r>
              <a:rPr lang="en-GB" dirty="0">
                <a:solidFill>
                  <a:srgbClr val="00B0F0"/>
                </a:solidFill>
              </a:rPr>
              <a:t>: Movement on Bengali Poem: </a:t>
            </a:r>
            <a:r>
              <a:rPr lang="en-GB" dirty="0" smtClean="0">
                <a:solidFill>
                  <a:srgbClr val="00B0F0"/>
                </a:solidFill>
              </a:rPr>
              <a:t>Realism</a:t>
            </a:r>
          </a:p>
          <a:p>
            <a:pPr marL="0" indent="0">
              <a:buNone/>
            </a:pPr>
            <a:endParaRPr lang="en-GB" dirty="0">
              <a:solidFill>
                <a:srgbClr val="00B0F0"/>
              </a:solidFill>
            </a:endParaRPr>
          </a:p>
          <a:p>
            <a:r>
              <a:rPr lang="en-IN" dirty="0">
                <a:solidFill>
                  <a:srgbClr val="7030A0"/>
                </a:solidFill>
              </a:rPr>
              <a:t>Ex: Symbolism, Surrorialism, Romanticism,</a:t>
            </a:r>
          </a:p>
          <a:p>
            <a:pPr marL="0" indent="0">
              <a:buNone/>
            </a:pPr>
            <a:r>
              <a:rPr lang="en-IN" dirty="0" smtClean="0">
                <a:solidFill>
                  <a:srgbClr val="7030A0"/>
                </a:solidFill>
              </a:rPr>
              <a:t>     Idealism,Naturalism </a:t>
            </a:r>
            <a:r>
              <a:rPr lang="en-IN" dirty="0">
                <a:solidFill>
                  <a:srgbClr val="7030A0"/>
                </a:solidFill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049938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/>
          </a:p>
          <a:p>
            <a:r>
              <a:rPr lang="en-IN" sz="4000" dirty="0" smtClean="0">
                <a:solidFill>
                  <a:srgbClr val="FFC000"/>
                </a:solidFill>
              </a:rPr>
              <a:t>1.What </a:t>
            </a:r>
            <a:r>
              <a:rPr lang="en-IN" sz="4000" dirty="0">
                <a:solidFill>
                  <a:srgbClr val="FFC000"/>
                </a:solidFill>
              </a:rPr>
              <a:t>is Realism Movement</a:t>
            </a:r>
            <a:r>
              <a:rPr lang="en-IN" sz="4000" dirty="0" smtClean="0">
                <a:solidFill>
                  <a:srgbClr val="FFC000"/>
                </a:solidFill>
              </a:rPr>
              <a:t>?</a:t>
            </a:r>
          </a:p>
          <a:p>
            <a:pPr marL="0" indent="0">
              <a:buNone/>
            </a:pPr>
            <a:endParaRPr lang="en-IN" sz="4000" dirty="0">
              <a:solidFill>
                <a:srgbClr val="FFC000"/>
              </a:solidFill>
            </a:endParaRPr>
          </a:p>
          <a:p>
            <a:r>
              <a:rPr lang="en-GB" sz="3600" dirty="0">
                <a:solidFill>
                  <a:srgbClr val="00B050"/>
                </a:solidFill>
              </a:rPr>
              <a:t>2.Why the Movement is happened?</a:t>
            </a:r>
            <a:endParaRPr lang="en-IN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10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pPr marL="0" indent="0" algn="ctr">
              <a:buNone/>
            </a:pPr>
            <a:r>
              <a:rPr lang="en-GB" sz="4000" dirty="0" smtClean="0">
                <a:solidFill>
                  <a:srgbClr val="FF0000"/>
                </a:solidFill>
              </a:rPr>
              <a:t>Why </a:t>
            </a:r>
            <a:r>
              <a:rPr lang="en-GB" sz="4000" dirty="0">
                <a:solidFill>
                  <a:srgbClr val="FF0000"/>
                </a:solidFill>
              </a:rPr>
              <a:t>the movement comes through </a:t>
            </a:r>
            <a:r>
              <a:rPr lang="en-GB" sz="4000" dirty="0" smtClean="0">
                <a:solidFill>
                  <a:srgbClr val="FF0000"/>
                </a:solidFill>
              </a:rPr>
              <a:t>the  </a:t>
            </a:r>
            <a:r>
              <a:rPr lang="en-IN" sz="4000" dirty="0" smtClean="0">
                <a:solidFill>
                  <a:srgbClr val="FF0000"/>
                </a:solidFill>
              </a:rPr>
              <a:t>Idealism</a:t>
            </a:r>
            <a:r>
              <a:rPr lang="en-IN" sz="4000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16694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r>
              <a:rPr lang="en-GB" sz="3600" dirty="0" smtClean="0">
                <a:solidFill>
                  <a:srgbClr val="00B0F0"/>
                </a:solidFill>
              </a:rPr>
              <a:t>Discussion </a:t>
            </a:r>
            <a:r>
              <a:rPr lang="en-GB" sz="3600" dirty="0">
                <a:solidFill>
                  <a:srgbClr val="00B0F0"/>
                </a:solidFill>
              </a:rPr>
              <a:t>about two step of Idealism:</a:t>
            </a:r>
          </a:p>
          <a:p>
            <a:r>
              <a:rPr lang="en-IN" dirty="0">
                <a:solidFill>
                  <a:srgbClr val="0070C0"/>
                </a:solidFill>
              </a:rPr>
              <a:t>1.Conceptualism</a:t>
            </a:r>
          </a:p>
          <a:p>
            <a:r>
              <a:rPr lang="en-IN" dirty="0">
                <a:solidFill>
                  <a:srgbClr val="7030A0"/>
                </a:solidFill>
              </a:rPr>
              <a:t>2.Nominalism</a:t>
            </a:r>
          </a:p>
        </p:txBody>
      </p:sp>
    </p:spTree>
    <p:extLst>
      <p:ext uri="{BB962C8B-B14F-4D97-AF65-F5344CB8AC3E}">
        <p14:creationId xmlns:p14="http://schemas.microsoft.com/office/powerpoint/2010/main" val="631568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pPr algn="ctr"/>
            <a:r>
              <a:rPr lang="en-GB" sz="4000" dirty="0" smtClean="0">
                <a:solidFill>
                  <a:srgbClr val="92D050"/>
                </a:solidFill>
              </a:rPr>
              <a:t>What </a:t>
            </a:r>
            <a:r>
              <a:rPr lang="en-GB" sz="4000" dirty="0">
                <a:solidFill>
                  <a:srgbClr val="92D050"/>
                </a:solidFill>
              </a:rPr>
              <a:t>is the difference between Idealism</a:t>
            </a:r>
          </a:p>
          <a:p>
            <a:pPr marL="0" indent="0" algn="ctr">
              <a:buNone/>
            </a:pPr>
            <a:r>
              <a:rPr lang="en-IN" sz="4000" dirty="0" smtClean="0">
                <a:solidFill>
                  <a:srgbClr val="92D050"/>
                </a:solidFill>
              </a:rPr>
              <a:t>and </a:t>
            </a:r>
            <a:r>
              <a:rPr lang="en-IN" sz="4000" dirty="0">
                <a:solidFill>
                  <a:srgbClr val="92D050"/>
                </a:solidFill>
              </a:rPr>
              <a:t>Realism?</a:t>
            </a:r>
          </a:p>
        </p:txBody>
      </p:sp>
    </p:spTree>
    <p:extLst>
      <p:ext uri="{BB962C8B-B14F-4D97-AF65-F5344CB8AC3E}">
        <p14:creationId xmlns:p14="http://schemas.microsoft.com/office/powerpoint/2010/main" val="331452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pPr algn="ctr"/>
            <a:r>
              <a:rPr lang="en-IN" sz="4000" dirty="0" smtClean="0">
                <a:solidFill>
                  <a:srgbClr val="FF0000"/>
                </a:solidFill>
              </a:rPr>
              <a:t>Characteristics </a:t>
            </a:r>
            <a:r>
              <a:rPr lang="en-IN" sz="4000" dirty="0">
                <a:solidFill>
                  <a:srgbClr val="FF0000"/>
                </a:solidFill>
              </a:rPr>
              <a:t>of Realism</a:t>
            </a:r>
          </a:p>
        </p:txBody>
      </p:sp>
    </p:spTree>
    <p:extLst>
      <p:ext uri="{BB962C8B-B14F-4D97-AF65-F5344CB8AC3E}">
        <p14:creationId xmlns:p14="http://schemas.microsoft.com/office/powerpoint/2010/main" val="635128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pPr algn="ctr"/>
            <a:r>
              <a:rPr lang="en-IN" sz="4000" dirty="0" smtClean="0">
                <a:solidFill>
                  <a:srgbClr val="00B050"/>
                </a:solidFill>
              </a:rPr>
              <a:t>Example </a:t>
            </a:r>
            <a:r>
              <a:rPr lang="en-IN" sz="4000" dirty="0">
                <a:solidFill>
                  <a:srgbClr val="00B050"/>
                </a:solidFill>
              </a:rPr>
              <a:t>in Bengali Literature</a:t>
            </a:r>
          </a:p>
        </p:txBody>
      </p:sp>
    </p:spTree>
    <p:extLst>
      <p:ext uri="{BB962C8B-B14F-4D97-AF65-F5344CB8AC3E}">
        <p14:creationId xmlns:p14="http://schemas.microsoft.com/office/powerpoint/2010/main" val="2756824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pPr marL="0" indent="0" algn="ctr">
              <a:buNone/>
            </a:pPr>
            <a:r>
              <a:rPr lang="en-IN" sz="4800" dirty="0" smtClean="0">
                <a:solidFill>
                  <a:srgbClr val="92D050"/>
                </a:solidFill>
              </a:rPr>
              <a:t>Conclusion</a:t>
            </a:r>
          </a:p>
          <a:p>
            <a:pPr marL="0" indent="0" algn="ctr">
              <a:buNone/>
            </a:pPr>
            <a:r>
              <a:rPr lang="en-US" sz="4800" dirty="0" smtClean="0">
                <a:solidFill>
                  <a:srgbClr val="FF0000"/>
                </a:solidFill>
              </a:rPr>
              <a:t>THANK YOU</a:t>
            </a:r>
            <a:endParaRPr lang="en-IN" sz="48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IN" sz="4800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0398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</TotalTime>
  <Words>79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Aspect</vt:lpstr>
      <vt:lpstr>TOPIC: REALISM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TOPIC: REALISM</dc:title>
  <dc:creator>Hena Biswas</dc:creator>
  <cp:lastModifiedBy>Hena Biswas</cp:lastModifiedBy>
  <cp:revision>11</cp:revision>
  <dcterms:created xsi:type="dcterms:W3CDTF">2021-04-23T11:40:19Z</dcterms:created>
  <dcterms:modified xsi:type="dcterms:W3CDTF">2021-04-23T11:57:38Z</dcterms:modified>
</cp:coreProperties>
</file>